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21396325" cy="302672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g02FFtdjj7A03xcbzrmq/w5+1V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20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470998" y="1611459"/>
            <a:ext cx="18454330" cy="58502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4"/>
          <p:cNvSpPr txBox="1">
            <a:spLocks noGrp="1"/>
          </p:cNvSpPr>
          <p:nvPr>
            <p:ph type="body" idx="1"/>
          </p:nvPr>
        </p:nvSpPr>
        <p:spPr>
          <a:xfrm>
            <a:off x="1470998" y="8057261"/>
            <a:ext cx="18454330" cy="192043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1470997" y="28053287"/>
            <a:ext cx="4814173" cy="16114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7087533" y="28053287"/>
            <a:ext cx="7221260" cy="161145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5111155" y="28053287"/>
            <a:ext cx="4814173" cy="16114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470998" y="1611459"/>
            <a:ext cx="18454330" cy="585027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296"/>
              <a:buFont typeface="Calibri"/>
              <a:buNone/>
              <a:defRPr sz="1029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470998" y="8057261"/>
            <a:ext cx="18454330" cy="19204308"/>
          </a:xfrm>
          <a:prstGeom prst="rect">
            <a:avLst/>
          </a:prstGeom>
          <a:noFill/>
          <a:ln>
            <a:noFill/>
          </a:ln>
        </p:spPr>
        <p:txBody>
          <a:bodyPr spcFirstLastPara="1" wrap="square" lIns="91425" tIns="45700" rIns="91425" bIns="45700" anchor="t" anchorCtr="0">
            <a:normAutofit/>
          </a:bodyPr>
          <a:lstStyle>
            <a:lvl1pPr marL="457200" marR="0" lvl="0" indent="-644652" algn="l" rtl="0">
              <a:lnSpc>
                <a:spcPct val="90000"/>
              </a:lnSpc>
              <a:spcBef>
                <a:spcPts val="2340"/>
              </a:spcBef>
              <a:spcAft>
                <a:spcPts val="0"/>
              </a:spcAft>
              <a:buClr>
                <a:schemeClr val="dk1"/>
              </a:buClr>
              <a:buSzPts val="6552"/>
              <a:buFont typeface="Arial"/>
              <a:buChar char="•"/>
              <a:defRPr sz="6551" b="0" i="0" u="none" strike="noStrike" cap="none">
                <a:solidFill>
                  <a:schemeClr val="dk1"/>
                </a:solidFill>
                <a:latin typeface="Calibri"/>
                <a:ea typeface="Calibri"/>
                <a:cs typeface="Calibri"/>
                <a:sym typeface="Calibri"/>
              </a:defRPr>
            </a:lvl1pPr>
            <a:lvl2pPr marL="914400" marR="0" lvl="1" indent="-585216" algn="l" rtl="0">
              <a:lnSpc>
                <a:spcPct val="90000"/>
              </a:lnSpc>
              <a:spcBef>
                <a:spcPts val="1170"/>
              </a:spcBef>
              <a:spcAft>
                <a:spcPts val="0"/>
              </a:spcAft>
              <a:buClr>
                <a:schemeClr val="dk1"/>
              </a:buClr>
              <a:buSzPts val="5616"/>
              <a:buFont typeface="Arial"/>
              <a:buChar char="•"/>
              <a:defRPr sz="5616" b="0" i="0" u="none" strike="noStrike" cap="none">
                <a:solidFill>
                  <a:schemeClr val="dk1"/>
                </a:solidFill>
                <a:latin typeface="Calibri"/>
                <a:ea typeface="Calibri"/>
                <a:cs typeface="Calibri"/>
                <a:sym typeface="Calibri"/>
              </a:defRPr>
            </a:lvl2pPr>
            <a:lvl3pPr marL="1371600" marR="0" lvl="2" indent="-525780" algn="l" rtl="0">
              <a:lnSpc>
                <a:spcPct val="90000"/>
              </a:lnSpc>
              <a:spcBef>
                <a:spcPts val="1170"/>
              </a:spcBef>
              <a:spcAft>
                <a:spcPts val="0"/>
              </a:spcAft>
              <a:buClr>
                <a:schemeClr val="dk1"/>
              </a:buClr>
              <a:buSzPts val="4680"/>
              <a:buFont typeface="Arial"/>
              <a:buChar char="•"/>
              <a:defRPr sz="4680" b="0" i="0" u="none" strike="noStrike" cap="none">
                <a:solidFill>
                  <a:schemeClr val="dk1"/>
                </a:solidFill>
                <a:latin typeface="Calibri"/>
                <a:ea typeface="Calibri"/>
                <a:cs typeface="Calibri"/>
                <a:sym typeface="Calibri"/>
              </a:defRPr>
            </a:lvl3pPr>
            <a:lvl4pPr marL="1828800" marR="0" lvl="3" indent="-496061" algn="l" rtl="0">
              <a:lnSpc>
                <a:spcPct val="90000"/>
              </a:lnSpc>
              <a:spcBef>
                <a:spcPts val="1170"/>
              </a:spcBef>
              <a:spcAft>
                <a:spcPts val="0"/>
              </a:spcAft>
              <a:buClr>
                <a:schemeClr val="dk1"/>
              </a:buClr>
              <a:buSzPts val="4212"/>
              <a:buFont typeface="Arial"/>
              <a:buChar char="•"/>
              <a:defRPr sz="4212" b="0" i="0" u="none" strike="noStrike" cap="none">
                <a:solidFill>
                  <a:schemeClr val="dk1"/>
                </a:solidFill>
                <a:latin typeface="Calibri"/>
                <a:ea typeface="Calibri"/>
                <a:cs typeface="Calibri"/>
                <a:sym typeface="Calibri"/>
              </a:defRPr>
            </a:lvl4pPr>
            <a:lvl5pPr marL="2286000" marR="0" lvl="4" indent="-496061" algn="l" rtl="0">
              <a:lnSpc>
                <a:spcPct val="90000"/>
              </a:lnSpc>
              <a:spcBef>
                <a:spcPts val="1170"/>
              </a:spcBef>
              <a:spcAft>
                <a:spcPts val="0"/>
              </a:spcAft>
              <a:buClr>
                <a:schemeClr val="dk1"/>
              </a:buClr>
              <a:buSzPts val="4212"/>
              <a:buFont typeface="Arial"/>
              <a:buChar char="•"/>
              <a:defRPr sz="4212" b="0" i="0" u="none" strike="noStrike" cap="none">
                <a:solidFill>
                  <a:schemeClr val="dk1"/>
                </a:solidFill>
                <a:latin typeface="Calibri"/>
                <a:ea typeface="Calibri"/>
                <a:cs typeface="Calibri"/>
                <a:sym typeface="Calibri"/>
              </a:defRPr>
            </a:lvl5pPr>
            <a:lvl6pPr marL="2743200" marR="0" lvl="5" indent="-496061" algn="l" rtl="0">
              <a:lnSpc>
                <a:spcPct val="90000"/>
              </a:lnSpc>
              <a:spcBef>
                <a:spcPts val="1170"/>
              </a:spcBef>
              <a:spcAft>
                <a:spcPts val="0"/>
              </a:spcAft>
              <a:buClr>
                <a:schemeClr val="dk1"/>
              </a:buClr>
              <a:buSzPts val="4212"/>
              <a:buFont typeface="Arial"/>
              <a:buChar char="•"/>
              <a:defRPr sz="4212" b="0" i="0" u="none" strike="noStrike" cap="none">
                <a:solidFill>
                  <a:schemeClr val="dk1"/>
                </a:solidFill>
                <a:latin typeface="Calibri"/>
                <a:ea typeface="Calibri"/>
                <a:cs typeface="Calibri"/>
                <a:sym typeface="Calibri"/>
              </a:defRPr>
            </a:lvl6pPr>
            <a:lvl7pPr marL="3200400" marR="0" lvl="6" indent="-496061" algn="l" rtl="0">
              <a:lnSpc>
                <a:spcPct val="90000"/>
              </a:lnSpc>
              <a:spcBef>
                <a:spcPts val="1170"/>
              </a:spcBef>
              <a:spcAft>
                <a:spcPts val="0"/>
              </a:spcAft>
              <a:buClr>
                <a:schemeClr val="dk1"/>
              </a:buClr>
              <a:buSzPts val="4212"/>
              <a:buFont typeface="Arial"/>
              <a:buChar char="•"/>
              <a:defRPr sz="4212" b="0" i="0" u="none" strike="noStrike" cap="none">
                <a:solidFill>
                  <a:schemeClr val="dk1"/>
                </a:solidFill>
                <a:latin typeface="Calibri"/>
                <a:ea typeface="Calibri"/>
                <a:cs typeface="Calibri"/>
                <a:sym typeface="Calibri"/>
              </a:defRPr>
            </a:lvl7pPr>
            <a:lvl8pPr marL="3657600" marR="0" lvl="7" indent="-496061" algn="l" rtl="0">
              <a:lnSpc>
                <a:spcPct val="90000"/>
              </a:lnSpc>
              <a:spcBef>
                <a:spcPts val="1170"/>
              </a:spcBef>
              <a:spcAft>
                <a:spcPts val="0"/>
              </a:spcAft>
              <a:buClr>
                <a:schemeClr val="dk1"/>
              </a:buClr>
              <a:buSzPts val="4212"/>
              <a:buFont typeface="Arial"/>
              <a:buChar char="•"/>
              <a:defRPr sz="4212" b="0" i="0" u="none" strike="noStrike" cap="none">
                <a:solidFill>
                  <a:schemeClr val="dk1"/>
                </a:solidFill>
                <a:latin typeface="Calibri"/>
                <a:ea typeface="Calibri"/>
                <a:cs typeface="Calibri"/>
                <a:sym typeface="Calibri"/>
              </a:defRPr>
            </a:lvl8pPr>
            <a:lvl9pPr marL="4114800" marR="0" lvl="8" indent="-496061" algn="l" rtl="0">
              <a:lnSpc>
                <a:spcPct val="90000"/>
              </a:lnSpc>
              <a:spcBef>
                <a:spcPts val="1170"/>
              </a:spcBef>
              <a:spcAft>
                <a:spcPts val="0"/>
              </a:spcAft>
              <a:buClr>
                <a:schemeClr val="dk1"/>
              </a:buClr>
              <a:buSzPts val="4212"/>
              <a:buFont typeface="Arial"/>
              <a:buChar char="•"/>
              <a:defRPr sz="4212"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470997" y="28053287"/>
            <a:ext cx="4814173" cy="161145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7087533" y="28053287"/>
            <a:ext cx="7221260" cy="161145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0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5111155" y="28053287"/>
            <a:ext cx="4814173" cy="161145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808" b="0" i="0" u="none" strike="noStrike" cap="none">
                <a:solidFill>
                  <a:srgbClr val="888888"/>
                </a:solidFill>
                <a:latin typeface="Calibri"/>
                <a:ea typeface="Calibri"/>
                <a:cs typeface="Calibri"/>
                <a:sym typeface="Calibri"/>
              </a:defRPr>
            </a:lvl1pPr>
            <a:lvl2pPr marL="0" marR="0" lvl="1" indent="0" algn="r" rtl="0">
              <a:spcBef>
                <a:spcPts val="0"/>
              </a:spcBef>
              <a:buNone/>
              <a:defRPr sz="2808" b="0" i="0" u="none" strike="noStrike" cap="none">
                <a:solidFill>
                  <a:srgbClr val="888888"/>
                </a:solidFill>
                <a:latin typeface="Calibri"/>
                <a:ea typeface="Calibri"/>
                <a:cs typeface="Calibri"/>
                <a:sym typeface="Calibri"/>
              </a:defRPr>
            </a:lvl2pPr>
            <a:lvl3pPr marL="0" marR="0" lvl="2" indent="0" algn="r" rtl="0">
              <a:spcBef>
                <a:spcPts val="0"/>
              </a:spcBef>
              <a:buNone/>
              <a:defRPr sz="2808" b="0" i="0" u="none" strike="noStrike" cap="none">
                <a:solidFill>
                  <a:srgbClr val="888888"/>
                </a:solidFill>
                <a:latin typeface="Calibri"/>
                <a:ea typeface="Calibri"/>
                <a:cs typeface="Calibri"/>
                <a:sym typeface="Calibri"/>
              </a:defRPr>
            </a:lvl3pPr>
            <a:lvl4pPr marL="0" marR="0" lvl="3" indent="0" algn="r" rtl="0">
              <a:spcBef>
                <a:spcPts val="0"/>
              </a:spcBef>
              <a:buNone/>
              <a:defRPr sz="2808" b="0" i="0" u="none" strike="noStrike" cap="none">
                <a:solidFill>
                  <a:srgbClr val="888888"/>
                </a:solidFill>
                <a:latin typeface="Calibri"/>
                <a:ea typeface="Calibri"/>
                <a:cs typeface="Calibri"/>
                <a:sym typeface="Calibri"/>
              </a:defRPr>
            </a:lvl4pPr>
            <a:lvl5pPr marL="0" marR="0" lvl="4" indent="0" algn="r" rtl="0">
              <a:spcBef>
                <a:spcPts val="0"/>
              </a:spcBef>
              <a:buNone/>
              <a:defRPr sz="2808" b="0" i="0" u="none" strike="noStrike" cap="none">
                <a:solidFill>
                  <a:srgbClr val="888888"/>
                </a:solidFill>
                <a:latin typeface="Calibri"/>
                <a:ea typeface="Calibri"/>
                <a:cs typeface="Calibri"/>
                <a:sym typeface="Calibri"/>
              </a:defRPr>
            </a:lvl5pPr>
            <a:lvl6pPr marL="0" marR="0" lvl="5" indent="0" algn="r" rtl="0">
              <a:spcBef>
                <a:spcPts val="0"/>
              </a:spcBef>
              <a:buNone/>
              <a:defRPr sz="2808" b="0" i="0" u="none" strike="noStrike" cap="none">
                <a:solidFill>
                  <a:srgbClr val="888888"/>
                </a:solidFill>
                <a:latin typeface="Calibri"/>
                <a:ea typeface="Calibri"/>
                <a:cs typeface="Calibri"/>
                <a:sym typeface="Calibri"/>
              </a:defRPr>
            </a:lvl6pPr>
            <a:lvl7pPr marL="0" marR="0" lvl="6" indent="0" algn="r" rtl="0">
              <a:spcBef>
                <a:spcPts val="0"/>
              </a:spcBef>
              <a:buNone/>
              <a:defRPr sz="2808" b="0" i="0" u="none" strike="noStrike" cap="none">
                <a:solidFill>
                  <a:srgbClr val="888888"/>
                </a:solidFill>
                <a:latin typeface="Calibri"/>
                <a:ea typeface="Calibri"/>
                <a:cs typeface="Calibri"/>
                <a:sym typeface="Calibri"/>
              </a:defRPr>
            </a:lvl7pPr>
            <a:lvl8pPr marL="0" marR="0" lvl="7" indent="0" algn="r" rtl="0">
              <a:spcBef>
                <a:spcPts val="0"/>
              </a:spcBef>
              <a:buNone/>
              <a:defRPr sz="2808" b="0" i="0" u="none" strike="noStrike" cap="none">
                <a:solidFill>
                  <a:srgbClr val="888888"/>
                </a:solidFill>
                <a:latin typeface="Calibri"/>
                <a:ea typeface="Calibri"/>
                <a:cs typeface="Calibri"/>
                <a:sym typeface="Calibri"/>
              </a:defRPr>
            </a:lvl8pPr>
            <a:lvl9pPr marL="0" marR="0" lvl="8" indent="0" algn="r" rtl="0">
              <a:spcBef>
                <a:spcPts val="0"/>
              </a:spcBef>
              <a:buNone/>
              <a:defRPr sz="28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84;p1">
            <a:extLst>
              <a:ext uri="{FF2B5EF4-FFF2-40B4-BE49-F238E27FC236}">
                <a16:creationId xmlns:a16="http://schemas.microsoft.com/office/drawing/2014/main" id="{7CF6BFF3-5EDC-E6EF-823A-971C6BFBC673}"/>
              </a:ext>
            </a:extLst>
          </p:cNvPr>
          <p:cNvSpPr txBox="1"/>
          <p:nvPr/>
        </p:nvSpPr>
        <p:spPr>
          <a:xfrm>
            <a:off x="3041628" y="2043653"/>
            <a:ext cx="15313068" cy="151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dirty="0">
                <a:solidFill>
                  <a:schemeClr val="tx1"/>
                </a:solidFill>
              </a:rPr>
              <a:t>Lexical Usage Characteristics in the Malaysian Chinese Language from a Global Chinese Perspective</a:t>
            </a:r>
            <a:endParaRPr sz="4600" b="0" i="0" u="none" strike="noStrike" cap="none" dirty="0">
              <a:solidFill>
                <a:schemeClr val="tx1"/>
              </a:solidFill>
              <a:latin typeface="Arial"/>
              <a:ea typeface="Arial"/>
              <a:cs typeface="Arial"/>
              <a:sym typeface="Arial"/>
            </a:endParaRPr>
          </a:p>
        </p:txBody>
      </p:sp>
      <p:sp>
        <p:nvSpPr>
          <p:cNvPr id="24" name="Google Shape;85;p1">
            <a:extLst>
              <a:ext uri="{FF2B5EF4-FFF2-40B4-BE49-F238E27FC236}">
                <a16:creationId xmlns:a16="http://schemas.microsoft.com/office/drawing/2014/main" id="{0D154CC5-13FA-4737-E545-DF8F833B14B3}"/>
              </a:ext>
            </a:extLst>
          </p:cNvPr>
          <p:cNvSpPr txBox="1"/>
          <p:nvPr/>
        </p:nvSpPr>
        <p:spPr>
          <a:xfrm>
            <a:off x="3258312" y="3507499"/>
            <a:ext cx="14879700" cy="660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700" i="1" dirty="0">
                <a:solidFill>
                  <a:srgbClr val="001F60"/>
                </a:solidFill>
              </a:rPr>
              <a:t>ZHANG YUTONG, SUPERVISOR NAME</a:t>
            </a:r>
            <a:endParaRPr sz="3700" b="0" i="1" u="none" strike="noStrike" cap="none" dirty="0">
              <a:solidFill>
                <a:srgbClr val="001F60"/>
              </a:solidFill>
              <a:latin typeface="Arial"/>
              <a:ea typeface="Arial"/>
              <a:cs typeface="Arial"/>
              <a:sym typeface="Arial"/>
            </a:endParaRPr>
          </a:p>
        </p:txBody>
      </p:sp>
      <p:sp>
        <p:nvSpPr>
          <p:cNvPr id="25" name="Google Shape;86;p1">
            <a:extLst>
              <a:ext uri="{FF2B5EF4-FFF2-40B4-BE49-F238E27FC236}">
                <a16:creationId xmlns:a16="http://schemas.microsoft.com/office/drawing/2014/main" id="{70BCB376-D073-A898-7A2B-AC74815FF9AB}"/>
              </a:ext>
            </a:extLst>
          </p:cNvPr>
          <p:cNvSpPr txBox="1"/>
          <p:nvPr/>
        </p:nvSpPr>
        <p:spPr>
          <a:xfrm>
            <a:off x="2571312" y="4062813"/>
            <a:ext cx="16253700" cy="45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dirty="0">
                <a:solidFill>
                  <a:srgbClr val="001F60"/>
                </a:solidFill>
              </a:rPr>
              <a:t>Department of Chinses Studies, Faculty of Arts and Social Sciences, Universiti Malaya, Kuala Lumpur, Malaysia</a:t>
            </a:r>
            <a:endParaRPr sz="1900" b="0" i="1" u="none" strike="noStrike" cap="none" dirty="0">
              <a:solidFill>
                <a:srgbClr val="001F60"/>
              </a:solidFill>
              <a:latin typeface="Arial"/>
              <a:ea typeface="Arial"/>
              <a:cs typeface="Arial"/>
              <a:sym typeface="Arial"/>
            </a:endParaRPr>
          </a:p>
        </p:txBody>
      </p:sp>
      <p:sp>
        <p:nvSpPr>
          <p:cNvPr id="26" name="Google Shape;87;p1">
            <a:extLst>
              <a:ext uri="{FF2B5EF4-FFF2-40B4-BE49-F238E27FC236}">
                <a16:creationId xmlns:a16="http://schemas.microsoft.com/office/drawing/2014/main" id="{40E47479-8C3C-3845-C131-D62F4C9D589C}"/>
              </a:ext>
            </a:extLst>
          </p:cNvPr>
          <p:cNvSpPr txBox="1"/>
          <p:nvPr/>
        </p:nvSpPr>
        <p:spPr>
          <a:xfrm>
            <a:off x="667675" y="5153865"/>
            <a:ext cx="9735600" cy="623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sng" strike="noStrike" cap="none">
                <a:solidFill>
                  <a:schemeClr val="dk1"/>
                </a:solidFill>
                <a:latin typeface="Arial"/>
                <a:ea typeface="Arial"/>
                <a:cs typeface="Arial"/>
                <a:sym typeface="Arial"/>
              </a:rPr>
              <a:t>INTRODUCTION</a:t>
            </a:r>
            <a:endParaRPr sz="3600" u="sng">
              <a:solidFill>
                <a:schemeClr val="dk1"/>
              </a:solidFill>
              <a:latin typeface="Arial"/>
              <a:ea typeface="Arial"/>
              <a:cs typeface="Arial"/>
              <a:sym typeface="Arial"/>
            </a:endParaRPr>
          </a:p>
          <a:p>
            <a:pPr marL="0" marR="0" lvl="0" indent="0" algn="just" rtl="0">
              <a:spcBef>
                <a:spcPts val="0"/>
              </a:spcBef>
              <a:spcAft>
                <a:spcPts val="0"/>
              </a:spcAft>
              <a:buNone/>
            </a:pPr>
            <a:r>
              <a:rPr lang="en-US" sz="3600">
                <a:solidFill>
                  <a:schemeClr val="dk1"/>
                </a:solidFill>
              </a:rPr>
              <a:t>This study applied Diao Yanbin’s (2022) “Six Perspectives” framework—Huayu, Early Mandarin, Dialect, Foreign Language, Putonghua, and Ancient and Modern Chinese—to examine lexical differences between the Malaysian Chinese language and Putonghua. Using Sin Chew Daily news (Jan–Mar 2025), the study found that all six perspectives influenced Malaysian Chinese to varying degrees.</a:t>
            </a:r>
            <a:endParaRPr sz="3600">
              <a:solidFill>
                <a:schemeClr val="dk1"/>
              </a:solidFill>
              <a:latin typeface="Arial"/>
              <a:ea typeface="Arial"/>
              <a:cs typeface="Arial"/>
              <a:sym typeface="Arial"/>
            </a:endParaRPr>
          </a:p>
        </p:txBody>
      </p:sp>
      <p:sp>
        <p:nvSpPr>
          <p:cNvPr id="27" name="Google Shape;88;p1">
            <a:extLst>
              <a:ext uri="{FF2B5EF4-FFF2-40B4-BE49-F238E27FC236}">
                <a16:creationId xmlns:a16="http://schemas.microsoft.com/office/drawing/2014/main" id="{15BFFF2F-E09E-1E50-328E-5534B4F96AFA}"/>
              </a:ext>
            </a:extLst>
          </p:cNvPr>
          <p:cNvSpPr txBox="1"/>
          <p:nvPr/>
        </p:nvSpPr>
        <p:spPr>
          <a:xfrm>
            <a:off x="714625" y="11786090"/>
            <a:ext cx="9735600" cy="420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chemeClr val="dk1"/>
                </a:solidFill>
                <a:latin typeface="Arial"/>
                <a:ea typeface="Arial"/>
                <a:cs typeface="Arial"/>
                <a:sym typeface="Arial"/>
              </a:rPr>
              <a:t>RESEARCH SIGNIFICANCE</a:t>
            </a:r>
            <a:endParaRPr dirty="0"/>
          </a:p>
          <a:p>
            <a:pPr marL="0" marR="0" lvl="0" indent="0" algn="just" rtl="0">
              <a:spcBef>
                <a:spcPts val="0"/>
              </a:spcBef>
              <a:spcAft>
                <a:spcPts val="0"/>
              </a:spcAft>
              <a:buNone/>
            </a:pPr>
            <a:endParaRPr dirty="0"/>
          </a:p>
          <a:p>
            <a:pPr marL="457200" marR="0" lvl="0" indent="-457200" algn="l" rtl="0">
              <a:spcBef>
                <a:spcPts val="0"/>
              </a:spcBef>
              <a:spcAft>
                <a:spcPts val="0"/>
              </a:spcAft>
              <a:buClr>
                <a:schemeClr val="dk1"/>
              </a:buClr>
              <a:buSzPts val="3600"/>
              <a:buChar char="●"/>
            </a:pPr>
            <a:r>
              <a:rPr lang="en-US" sz="3600" dirty="0">
                <a:solidFill>
                  <a:schemeClr val="dk1"/>
                </a:solidFill>
              </a:rPr>
              <a:t>Filled a research gap in the systematic study of lexical usage in the Malaysian Chinese language.</a:t>
            </a:r>
            <a:endParaRPr sz="3600" dirty="0">
              <a:solidFill>
                <a:schemeClr val="dk1"/>
              </a:solidFill>
            </a:endParaRPr>
          </a:p>
          <a:p>
            <a:pPr marL="457200" marR="0" lvl="0" indent="-457200" algn="l" rtl="0">
              <a:spcBef>
                <a:spcPts val="0"/>
              </a:spcBef>
              <a:spcAft>
                <a:spcPts val="0"/>
              </a:spcAft>
              <a:buClr>
                <a:schemeClr val="dk1"/>
              </a:buClr>
              <a:buSzPts val="3600"/>
              <a:buChar char="●"/>
            </a:pPr>
            <a:r>
              <a:rPr lang="en-US" sz="3600" dirty="0">
                <a:solidFill>
                  <a:schemeClr val="dk1"/>
                </a:solidFill>
              </a:rPr>
              <a:t>Applied Diao Yanbin’s (2022) “Six Perspectives” theory for the first time in Malaysian Chinese language research.</a:t>
            </a:r>
            <a:endParaRPr sz="3600" dirty="0">
              <a:solidFill>
                <a:schemeClr val="dk1"/>
              </a:solidFill>
            </a:endParaRPr>
          </a:p>
        </p:txBody>
      </p:sp>
      <p:sp>
        <p:nvSpPr>
          <p:cNvPr id="28" name="Google Shape;89;p1">
            <a:extLst>
              <a:ext uri="{FF2B5EF4-FFF2-40B4-BE49-F238E27FC236}">
                <a16:creationId xmlns:a16="http://schemas.microsoft.com/office/drawing/2014/main" id="{C8F82785-E55F-5266-39D6-9F5E4B198D3E}"/>
              </a:ext>
            </a:extLst>
          </p:cNvPr>
          <p:cNvSpPr txBox="1"/>
          <p:nvPr/>
        </p:nvSpPr>
        <p:spPr>
          <a:xfrm>
            <a:off x="680150" y="16314090"/>
            <a:ext cx="10224600" cy="89562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u="sng" dirty="0">
                <a:solidFill>
                  <a:schemeClr val="dk1"/>
                </a:solidFill>
                <a:latin typeface="Arial"/>
                <a:ea typeface="Arial"/>
                <a:cs typeface="Arial"/>
                <a:sym typeface="Arial"/>
              </a:rPr>
              <a:t>METHODOLOGY</a:t>
            </a:r>
            <a:endParaRPr sz="3600" b="1" u="sng" dirty="0">
              <a:solidFill>
                <a:schemeClr val="dk1"/>
              </a:solidFill>
              <a:latin typeface="Arial"/>
              <a:ea typeface="Arial"/>
              <a:cs typeface="Arial"/>
              <a:sym typeface="Arial"/>
            </a:endParaRPr>
          </a:p>
          <a:p>
            <a:pPr marL="0" marR="0" lvl="0" indent="0" algn="just" rtl="0">
              <a:spcBef>
                <a:spcPts val="0"/>
              </a:spcBef>
              <a:spcAft>
                <a:spcPts val="0"/>
              </a:spcAft>
              <a:buNone/>
            </a:pPr>
            <a:r>
              <a:rPr lang="en-US" sz="3600" b="1" dirty="0">
                <a:solidFill>
                  <a:schemeClr val="dk1"/>
                </a:solidFill>
              </a:rPr>
              <a:t>Theoretical Framework</a:t>
            </a:r>
            <a:endParaRPr sz="3600" b="1" dirty="0">
              <a:solidFill>
                <a:schemeClr val="dk1"/>
              </a:solidFill>
            </a:endParaRPr>
          </a:p>
          <a:p>
            <a:pPr marL="0" marR="0" lvl="0" indent="0" algn="just" rtl="0">
              <a:spcBef>
                <a:spcPts val="0"/>
              </a:spcBef>
              <a:spcAft>
                <a:spcPts val="0"/>
              </a:spcAft>
              <a:buNone/>
            </a:pPr>
            <a:r>
              <a:rPr lang="en-US" sz="3600" dirty="0">
                <a:solidFill>
                  <a:schemeClr val="dk1"/>
                </a:solidFill>
              </a:rPr>
              <a:t>Adopted Diao Yanbin’s (2022) Six Perspectives theory as the analytical foundation.</a:t>
            </a:r>
            <a:endParaRPr sz="3600" dirty="0">
              <a:solidFill>
                <a:schemeClr val="dk1"/>
              </a:solidFill>
            </a:endParaRPr>
          </a:p>
          <a:p>
            <a:pPr marL="0" marR="0" lvl="0" indent="0" algn="just" rtl="0">
              <a:spcBef>
                <a:spcPts val="0"/>
              </a:spcBef>
              <a:spcAft>
                <a:spcPts val="0"/>
              </a:spcAft>
              <a:buNone/>
            </a:pPr>
            <a:endParaRPr sz="3600" dirty="0">
              <a:solidFill>
                <a:schemeClr val="dk1"/>
              </a:solidFill>
            </a:endParaRPr>
          </a:p>
          <a:p>
            <a:pPr marL="0" marR="0" lvl="0" indent="0" algn="just" rtl="0">
              <a:spcBef>
                <a:spcPts val="0"/>
              </a:spcBef>
              <a:spcAft>
                <a:spcPts val="0"/>
              </a:spcAft>
              <a:buNone/>
            </a:pPr>
            <a:r>
              <a:rPr lang="en-US" sz="3600" b="1" dirty="0">
                <a:solidFill>
                  <a:schemeClr val="dk1"/>
                </a:solidFill>
              </a:rPr>
              <a:t>Research Methods</a:t>
            </a:r>
            <a:endParaRPr sz="3600" b="1" dirty="0">
              <a:solidFill>
                <a:schemeClr val="dk1"/>
              </a:solidFill>
            </a:endParaRPr>
          </a:p>
          <a:p>
            <a:pPr marL="0" marR="0" lvl="0" indent="0" algn="just" rtl="0">
              <a:spcBef>
                <a:spcPts val="0"/>
              </a:spcBef>
              <a:spcAft>
                <a:spcPts val="0"/>
              </a:spcAft>
              <a:buNone/>
            </a:pPr>
            <a:r>
              <a:rPr lang="en-US" sz="3600" dirty="0">
                <a:solidFill>
                  <a:schemeClr val="dk1"/>
                </a:solidFill>
              </a:rPr>
              <a:t>	•	</a:t>
            </a:r>
            <a:r>
              <a:rPr lang="en-US" sz="3600" u="sng" dirty="0">
                <a:solidFill>
                  <a:schemeClr val="dk1"/>
                </a:solidFill>
              </a:rPr>
              <a:t>Corpus Analysis</a:t>
            </a:r>
            <a:r>
              <a:rPr lang="en-US" sz="3600" dirty="0">
                <a:solidFill>
                  <a:schemeClr val="dk1"/>
                </a:solidFill>
              </a:rPr>
              <a:t>: Based on Sin Chew Daily news (Jan–Mar 2025) written by Malaysian local journalists.</a:t>
            </a:r>
            <a:endParaRPr sz="3600" dirty="0">
              <a:solidFill>
                <a:schemeClr val="dk1"/>
              </a:solidFill>
            </a:endParaRPr>
          </a:p>
          <a:p>
            <a:pPr marL="0" marR="0" lvl="0" indent="0" algn="just" rtl="0">
              <a:spcBef>
                <a:spcPts val="0"/>
              </a:spcBef>
              <a:spcAft>
                <a:spcPts val="0"/>
              </a:spcAft>
              <a:buNone/>
            </a:pPr>
            <a:r>
              <a:rPr lang="en-US" sz="3600" dirty="0">
                <a:solidFill>
                  <a:schemeClr val="dk1"/>
                </a:solidFill>
              </a:rPr>
              <a:t>	•	</a:t>
            </a:r>
            <a:r>
              <a:rPr lang="en-US" sz="3600" u="sng" dirty="0">
                <a:solidFill>
                  <a:schemeClr val="dk1"/>
                </a:solidFill>
              </a:rPr>
              <a:t>Comparative Analysis</a:t>
            </a:r>
            <a:r>
              <a:rPr lang="en-US" sz="3600" dirty="0">
                <a:solidFill>
                  <a:schemeClr val="dk1"/>
                </a:solidFill>
              </a:rPr>
              <a:t>: Examined lexical differences between the Malaysian Chinese language and Putonghua.</a:t>
            </a:r>
            <a:endParaRPr sz="3600" dirty="0">
              <a:solidFill>
                <a:schemeClr val="dk1"/>
              </a:solidFill>
            </a:endParaRPr>
          </a:p>
          <a:p>
            <a:pPr marL="0" marR="0" lvl="0" indent="0" algn="just" rtl="0">
              <a:spcBef>
                <a:spcPts val="0"/>
              </a:spcBef>
              <a:spcAft>
                <a:spcPts val="0"/>
              </a:spcAft>
              <a:buNone/>
            </a:pPr>
            <a:r>
              <a:rPr lang="en-US" sz="3600" dirty="0">
                <a:solidFill>
                  <a:schemeClr val="dk1"/>
                </a:solidFill>
              </a:rPr>
              <a:t>	•	</a:t>
            </a:r>
            <a:r>
              <a:rPr lang="en-US" sz="3600" u="sng" dirty="0">
                <a:solidFill>
                  <a:schemeClr val="dk1"/>
                </a:solidFill>
              </a:rPr>
              <a:t>Inductive Analysis</a:t>
            </a:r>
            <a:r>
              <a:rPr lang="en-US" sz="3600" dirty="0">
                <a:solidFill>
                  <a:schemeClr val="dk1"/>
                </a:solidFill>
              </a:rPr>
              <a:t>: Categorized findings into word form, meaning, and usage, summarizing the lexical features and formative causes of the Malaysian Chinese language.</a:t>
            </a:r>
            <a:endParaRPr sz="3600" dirty="0">
              <a:solidFill>
                <a:schemeClr val="dk1"/>
              </a:solidFill>
            </a:endParaRPr>
          </a:p>
        </p:txBody>
      </p:sp>
      <p:sp>
        <p:nvSpPr>
          <p:cNvPr id="29" name="Google Shape;90;p1">
            <a:extLst>
              <a:ext uri="{FF2B5EF4-FFF2-40B4-BE49-F238E27FC236}">
                <a16:creationId xmlns:a16="http://schemas.microsoft.com/office/drawing/2014/main" id="{F6BD7A8E-A451-41FB-25A4-7D9DD266EAE5}"/>
              </a:ext>
            </a:extLst>
          </p:cNvPr>
          <p:cNvSpPr txBox="1"/>
          <p:nvPr/>
        </p:nvSpPr>
        <p:spPr>
          <a:xfrm>
            <a:off x="10899788" y="4926226"/>
            <a:ext cx="9735600" cy="6230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u="sng">
                <a:solidFill>
                  <a:schemeClr val="dk1"/>
                </a:solidFill>
                <a:latin typeface="Arial"/>
                <a:ea typeface="Arial"/>
                <a:cs typeface="Arial"/>
                <a:sym typeface="Arial"/>
              </a:rPr>
              <a:t>RESULTS AND DISCUSSION</a:t>
            </a:r>
            <a:endParaRPr sz="3600"/>
          </a:p>
          <a:p>
            <a:pPr marL="0" marR="0" lvl="0" indent="0" algn="just" rtl="0">
              <a:spcBef>
                <a:spcPts val="0"/>
              </a:spcBef>
              <a:spcAft>
                <a:spcPts val="0"/>
              </a:spcAft>
              <a:buNone/>
            </a:pPr>
            <a:r>
              <a:rPr lang="en-US" sz="3600">
                <a:solidFill>
                  <a:schemeClr val="dk1"/>
                </a:solidFill>
              </a:rPr>
              <a:t>	•	Significant lexical differences were found between the Malaysian Chinese language and Putonghua in word form, meaning, and usage.</a:t>
            </a:r>
            <a:endParaRPr sz="3600">
              <a:solidFill>
                <a:schemeClr val="dk1"/>
              </a:solidFill>
            </a:endParaRPr>
          </a:p>
          <a:p>
            <a:pPr marL="0" marR="0" lvl="0" indent="0" algn="just" rtl="0">
              <a:spcBef>
                <a:spcPts val="0"/>
              </a:spcBef>
              <a:spcAft>
                <a:spcPts val="0"/>
              </a:spcAft>
              <a:buNone/>
            </a:pPr>
            <a:r>
              <a:rPr lang="en-US" sz="3600">
                <a:solidFill>
                  <a:schemeClr val="dk1"/>
                </a:solidFill>
              </a:rPr>
              <a:t>	•	Major influences came from Early Guoyu, Huayu, and Classical/Early Modern Chinese.</a:t>
            </a:r>
            <a:endParaRPr sz="3600">
              <a:solidFill>
                <a:schemeClr val="dk1"/>
              </a:solidFill>
            </a:endParaRPr>
          </a:p>
          <a:p>
            <a:pPr marL="0" marR="0" lvl="0" indent="0" algn="just" rtl="0">
              <a:spcBef>
                <a:spcPts val="0"/>
              </a:spcBef>
              <a:spcAft>
                <a:spcPts val="0"/>
              </a:spcAft>
              <a:buNone/>
            </a:pPr>
            <a:r>
              <a:rPr lang="en-US" sz="3600">
                <a:solidFill>
                  <a:schemeClr val="dk1"/>
                </a:solidFill>
              </a:rPr>
              <a:t>	•	The Malaysian Chinese lexicon shows systematicity, inheritance, evolution, and multi-sourcedness, with a clear tendency toward disyllabification.</a:t>
            </a:r>
            <a:endParaRPr sz="3600">
              <a:solidFill>
                <a:schemeClr val="dk1"/>
              </a:solidFill>
            </a:endParaRPr>
          </a:p>
          <a:p>
            <a:pPr marL="0" marR="0" lvl="0" indent="0" algn="just" rtl="0">
              <a:spcBef>
                <a:spcPts val="0"/>
              </a:spcBef>
              <a:spcAft>
                <a:spcPts val="0"/>
              </a:spcAft>
              <a:buNone/>
            </a:pPr>
            <a:endParaRPr sz="3600">
              <a:solidFill>
                <a:schemeClr val="dk1"/>
              </a:solidFill>
            </a:endParaRPr>
          </a:p>
        </p:txBody>
      </p:sp>
      <p:sp>
        <p:nvSpPr>
          <p:cNvPr id="30" name="Google Shape;91;p1">
            <a:extLst>
              <a:ext uri="{FF2B5EF4-FFF2-40B4-BE49-F238E27FC236}">
                <a16:creationId xmlns:a16="http://schemas.microsoft.com/office/drawing/2014/main" id="{63BB7F69-0D18-1974-2E13-1C76A8D15B95}"/>
              </a:ext>
            </a:extLst>
          </p:cNvPr>
          <p:cNvSpPr txBox="1"/>
          <p:nvPr/>
        </p:nvSpPr>
        <p:spPr>
          <a:xfrm>
            <a:off x="11155500" y="16390139"/>
            <a:ext cx="998635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dk1"/>
                </a:solidFill>
                <a:latin typeface="Arial"/>
                <a:ea typeface="Arial"/>
                <a:cs typeface="Arial"/>
                <a:sym typeface="Arial"/>
              </a:rPr>
              <a:t>Fig. </a:t>
            </a:r>
            <a:r>
              <a:rPr lang="en-US" sz="2600" b="1" dirty="0">
                <a:solidFill>
                  <a:schemeClr val="dk1"/>
                </a:solidFill>
              </a:rPr>
              <a:t>2</a:t>
            </a:r>
            <a:r>
              <a:rPr lang="en-US" sz="2600" b="1" dirty="0">
                <a:solidFill>
                  <a:schemeClr val="dk1"/>
                </a:solidFill>
                <a:latin typeface="Arial"/>
                <a:ea typeface="Arial"/>
                <a:cs typeface="Arial"/>
                <a:sym typeface="Arial"/>
              </a:rPr>
              <a:t>. </a:t>
            </a:r>
            <a:r>
              <a:rPr lang="en-US" sz="2600" dirty="0">
                <a:solidFill>
                  <a:schemeClr val="dk1"/>
                </a:solidFill>
              </a:rPr>
              <a:t>Proportion of Influences on the Malaysian Chinese Lexicon</a:t>
            </a:r>
            <a:endParaRPr sz="2600" dirty="0">
              <a:solidFill>
                <a:schemeClr val="dk1"/>
              </a:solidFill>
              <a:latin typeface="Arial"/>
              <a:ea typeface="Arial"/>
              <a:cs typeface="Arial"/>
              <a:sym typeface="Arial"/>
            </a:endParaRPr>
          </a:p>
        </p:txBody>
      </p:sp>
      <p:grpSp>
        <p:nvGrpSpPr>
          <p:cNvPr id="31" name="Google Shape;93;p1">
            <a:extLst>
              <a:ext uri="{FF2B5EF4-FFF2-40B4-BE49-F238E27FC236}">
                <a16:creationId xmlns:a16="http://schemas.microsoft.com/office/drawing/2014/main" id="{D655EBED-931C-64F1-A140-14DB1A5FEF18}"/>
              </a:ext>
            </a:extLst>
          </p:cNvPr>
          <p:cNvGrpSpPr/>
          <p:nvPr/>
        </p:nvGrpSpPr>
        <p:grpSpPr>
          <a:xfrm>
            <a:off x="580757" y="4555941"/>
            <a:ext cx="19591180" cy="303103"/>
            <a:chOff x="1794080" y="22443485"/>
            <a:chExt cx="15343095" cy="1341603"/>
          </a:xfrm>
        </p:grpSpPr>
        <p:sp>
          <p:nvSpPr>
            <p:cNvPr id="32" name="Google Shape;94;p1">
              <a:extLst>
                <a:ext uri="{FF2B5EF4-FFF2-40B4-BE49-F238E27FC236}">
                  <a16:creationId xmlns:a16="http://schemas.microsoft.com/office/drawing/2014/main" id="{369A6DC9-35F0-42A4-634B-21091F92F922}"/>
                </a:ext>
              </a:extLst>
            </p:cNvPr>
            <p:cNvSpPr/>
            <p:nvPr/>
          </p:nvSpPr>
          <p:spPr>
            <a:xfrm>
              <a:off x="4259148" y="22443485"/>
              <a:ext cx="12878027" cy="1341603"/>
            </a:xfrm>
            <a:prstGeom prst="parallelogram">
              <a:avLst>
                <a:gd name="adj" fmla="val 107526"/>
              </a:avLst>
            </a:prstGeom>
            <a:solidFill>
              <a:srgbClr val="FFCC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95;p1">
              <a:extLst>
                <a:ext uri="{FF2B5EF4-FFF2-40B4-BE49-F238E27FC236}">
                  <a16:creationId xmlns:a16="http://schemas.microsoft.com/office/drawing/2014/main" id="{513096FC-159A-AE1B-BF51-5E646BA2A94F}"/>
                </a:ext>
              </a:extLst>
            </p:cNvPr>
            <p:cNvSpPr/>
            <p:nvPr/>
          </p:nvSpPr>
          <p:spPr>
            <a:xfrm>
              <a:off x="3026614" y="22443485"/>
              <a:ext cx="12878027" cy="1341603"/>
            </a:xfrm>
            <a:prstGeom prst="parallelogram">
              <a:avLst>
                <a:gd name="adj" fmla="val 107526"/>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96;p1">
              <a:extLst>
                <a:ext uri="{FF2B5EF4-FFF2-40B4-BE49-F238E27FC236}">
                  <a16:creationId xmlns:a16="http://schemas.microsoft.com/office/drawing/2014/main" id="{0D79194F-CECF-5C30-CA69-CDA4F560F486}"/>
                </a:ext>
              </a:extLst>
            </p:cNvPr>
            <p:cNvSpPr/>
            <p:nvPr/>
          </p:nvSpPr>
          <p:spPr>
            <a:xfrm>
              <a:off x="1794080" y="22443485"/>
              <a:ext cx="12878027" cy="1341603"/>
            </a:xfrm>
            <a:prstGeom prst="parallelogram">
              <a:avLst>
                <a:gd name="adj" fmla="val 107526"/>
              </a:avLst>
            </a:prstGeom>
            <a:solidFill>
              <a:srgbClr val="001F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 name="Google Shape;101;p1">
            <a:extLst>
              <a:ext uri="{FF2B5EF4-FFF2-40B4-BE49-F238E27FC236}">
                <a16:creationId xmlns:a16="http://schemas.microsoft.com/office/drawing/2014/main" id="{D38EEA6B-0D11-82AA-A2B0-230DD6FD5788}"/>
              </a:ext>
            </a:extLst>
          </p:cNvPr>
          <p:cNvSpPr txBox="1"/>
          <p:nvPr/>
        </p:nvSpPr>
        <p:spPr>
          <a:xfrm>
            <a:off x="11155500" y="22151920"/>
            <a:ext cx="9735600" cy="3103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u="sng" dirty="0">
                <a:solidFill>
                  <a:schemeClr val="dk1"/>
                </a:solidFill>
              </a:rPr>
              <a:t>REFERENCES</a:t>
            </a:r>
            <a:endParaRPr sz="3600" b="1" u="sng" dirty="0">
              <a:solidFill>
                <a:schemeClr val="dk1"/>
              </a:solidFill>
            </a:endParaRPr>
          </a:p>
          <a:p>
            <a:pPr marL="457200" marR="0" lvl="0" indent="-431800" algn="just" rtl="0">
              <a:spcBef>
                <a:spcPts val="0"/>
              </a:spcBef>
              <a:spcAft>
                <a:spcPts val="0"/>
              </a:spcAft>
              <a:buClr>
                <a:schemeClr val="dk1"/>
              </a:buClr>
              <a:buSzPts val="3200"/>
              <a:buAutoNum type="arabicPeriod"/>
            </a:pPr>
            <a:r>
              <a:rPr lang="en-US" sz="3200" dirty="0">
                <a:solidFill>
                  <a:schemeClr val="dk1"/>
                </a:solidFill>
              </a:rPr>
              <a:t>Diao </a:t>
            </a:r>
            <a:r>
              <a:rPr lang="en-US" sz="3200" dirty="0" err="1">
                <a:solidFill>
                  <a:schemeClr val="dk1"/>
                </a:solidFill>
              </a:rPr>
              <a:t>Yanbin</a:t>
            </a:r>
            <a:r>
              <a:rPr lang="en-US" sz="3200" dirty="0">
                <a:solidFill>
                  <a:schemeClr val="dk1"/>
                </a:solidFill>
              </a:rPr>
              <a:t> (2022a). Six Perspectives on the Study of Chinese Language. </a:t>
            </a:r>
            <a:r>
              <a:rPr lang="en-US" sz="3200" i="1" dirty="0">
                <a:solidFill>
                  <a:schemeClr val="dk1"/>
                </a:solidFill>
              </a:rPr>
              <a:t>Folklore, Classics and Scripts,</a:t>
            </a:r>
            <a:r>
              <a:rPr lang="en-US" sz="3200" dirty="0">
                <a:solidFill>
                  <a:schemeClr val="dk1"/>
                </a:solidFill>
              </a:rPr>
              <a:t> (2), 257-272.</a:t>
            </a:r>
            <a:endParaRPr sz="3200" dirty="0">
              <a:solidFill>
                <a:schemeClr val="dk1"/>
              </a:solidFill>
            </a:endParaRPr>
          </a:p>
          <a:p>
            <a:pPr marL="457200" marR="0" lvl="0" indent="-431800" algn="just" rtl="0">
              <a:spcBef>
                <a:spcPts val="0"/>
              </a:spcBef>
              <a:spcAft>
                <a:spcPts val="0"/>
              </a:spcAft>
              <a:buClr>
                <a:schemeClr val="dk1"/>
              </a:buClr>
              <a:buSzPts val="3200"/>
              <a:buAutoNum type="arabicPeriod"/>
            </a:pPr>
            <a:r>
              <a:rPr lang="en-US" sz="3200" dirty="0">
                <a:solidFill>
                  <a:schemeClr val="dk1"/>
                </a:solidFill>
              </a:rPr>
              <a:t>Guo Xi (2004). On "Hua Yu". </a:t>
            </a:r>
            <a:r>
              <a:rPr lang="en-US" sz="3200" i="1" dirty="0">
                <a:solidFill>
                  <a:schemeClr val="dk1"/>
                </a:solidFill>
              </a:rPr>
              <a:t>Journal of the School of Chinese Language Jinan University</a:t>
            </a:r>
            <a:r>
              <a:rPr lang="en-US" sz="3200" dirty="0">
                <a:solidFill>
                  <a:schemeClr val="dk1"/>
                </a:solidFill>
              </a:rPr>
              <a:t>, (2), 56-65. </a:t>
            </a:r>
            <a:endParaRPr sz="3200" dirty="0"/>
          </a:p>
        </p:txBody>
      </p:sp>
      <p:pic>
        <p:nvPicPr>
          <p:cNvPr id="37" name="Google Shape;102;p1">
            <a:extLst>
              <a:ext uri="{FF2B5EF4-FFF2-40B4-BE49-F238E27FC236}">
                <a16:creationId xmlns:a16="http://schemas.microsoft.com/office/drawing/2014/main" id="{E7E4414C-DFC8-6F99-B710-8B40DFF0667B}"/>
              </a:ext>
            </a:extLst>
          </p:cNvPr>
          <p:cNvPicPr preferRelativeResize="0"/>
          <p:nvPr/>
        </p:nvPicPr>
        <p:blipFill rotWithShape="1">
          <a:blip r:embed="rId2">
            <a:alphaModFix/>
          </a:blip>
          <a:srcRect t="5521" b="8479"/>
          <a:stretch/>
        </p:blipFill>
        <p:spPr>
          <a:xfrm>
            <a:off x="11856720" y="11720455"/>
            <a:ext cx="7686348" cy="4719688"/>
          </a:xfrm>
          <a:prstGeom prst="rect">
            <a:avLst/>
          </a:prstGeom>
          <a:noFill/>
          <a:ln>
            <a:noFill/>
          </a:ln>
        </p:spPr>
      </p:pic>
      <p:pic>
        <p:nvPicPr>
          <p:cNvPr id="38" name="Google Shape;103;p1">
            <a:extLst>
              <a:ext uri="{FF2B5EF4-FFF2-40B4-BE49-F238E27FC236}">
                <a16:creationId xmlns:a16="http://schemas.microsoft.com/office/drawing/2014/main" id="{82797603-6794-2613-486B-9C3E73BD4BEA}"/>
              </a:ext>
            </a:extLst>
          </p:cNvPr>
          <p:cNvPicPr preferRelativeResize="0"/>
          <p:nvPr/>
        </p:nvPicPr>
        <p:blipFill>
          <a:blip r:embed="rId3">
            <a:alphaModFix/>
          </a:blip>
          <a:srcRect t="1" r="20865" b="-5088"/>
          <a:stretch>
            <a:fillRect/>
          </a:stretch>
        </p:blipFill>
        <p:spPr>
          <a:xfrm>
            <a:off x="2272290" y="25994001"/>
            <a:ext cx="14837906" cy="2440100"/>
          </a:xfrm>
          <a:prstGeom prst="rect">
            <a:avLst/>
          </a:prstGeom>
          <a:noFill/>
          <a:ln>
            <a:noFill/>
          </a:ln>
        </p:spPr>
      </p:pic>
      <p:sp>
        <p:nvSpPr>
          <p:cNvPr id="39" name="Google Shape;104;p1">
            <a:extLst>
              <a:ext uri="{FF2B5EF4-FFF2-40B4-BE49-F238E27FC236}">
                <a16:creationId xmlns:a16="http://schemas.microsoft.com/office/drawing/2014/main" id="{C7136BB6-8B2F-AF96-71B0-EB688979005A}"/>
              </a:ext>
            </a:extLst>
          </p:cNvPr>
          <p:cNvSpPr txBox="1"/>
          <p:nvPr/>
        </p:nvSpPr>
        <p:spPr>
          <a:xfrm>
            <a:off x="11155512" y="17115489"/>
            <a:ext cx="9735600" cy="5672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u="sng" dirty="0">
                <a:solidFill>
                  <a:schemeClr val="dk1"/>
                </a:solidFill>
                <a:latin typeface="Arial"/>
                <a:ea typeface="Arial"/>
                <a:cs typeface="Arial"/>
                <a:sym typeface="Arial"/>
              </a:rPr>
              <a:t>CONCLUSIONS</a:t>
            </a:r>
            <a:endParaRPr dirty="0"/>
          </a:p>
          <a:p>
            <a:pPr marL="457200" marR="0" lvl="0" indent="-457200" algn="just" rtl="0">
              <a:spcBef>
                <a:spcPts val="0"/>
              </a:spcBef>
              <a:spcAft>
                <a:spcPts val="0"/>
              </a:spcAft>
              <a:buClr>
                <a:schemeClr val="dk1"/>
              </a:buClr>
              <a:buSzPts val="3600"/>
              <a:buChar char="●"/>
            </a:pPr>
            <a:r>
              <a:rPr lang="en-US" sz="3600" dirty="0">
                <a:solidFill>
                  <a:schemeClr val="dk1"/>
                </a:solidFill>
              </a:rPr>
              <a:t>This study was the first to apply Diao Yanbin’s Six Perspectives framework to Malaysian Chinese language research, confirming its theoretical suitability. </a:t>
            </a:r>
            <a:endParaRPr sz="3600" dirty="0">
              <a:solidFill>
                <a:schemeClr val="dk1"/>
              </a:solidFill>
            </a:endParaRPr>
          </a:p>
          <a:p>
            <a:pPr marL="457200" marR="0" lvl="0" indent="-457200" algn="just" rtl="0">
              <a:spcBef>
                <a:spcPts val="0"/>
              </a:spcBef>
              <a:spcAft>
                <a:spcPts val="0"/>
              </a:spcAft>
              <a:buClr>
                <a:schemeClr val="dk1"/>
              </a:buClr>
              <a:buSzPts val="3600"/>
              <a:buChar char="●"/>
            </a:pPr>
            <a:r>
              <a:rPr lang="en-US" sz="3600" dirty="0">
                <a:solidFill>
                  <a:schemeClr val="dk1"/>
                </a:solidFill>
              </a:rPr>
              <a:t>It highlighted the unique lexical features of Malaysian Chinese and promoted diversity and inclusiveness within the Global Huayu community.</a:t>
            </a:r>
            <a:endParaRPr sz="3600" dirty="0">
              <a:solidFill>
                <a:schemeClr val="dk1"/>
              </a:solidFill>
            </a:endParaRPr>
          </a:p>
          <a:p>
            <a:pPr marL="0" marR="0" lvl="0" indent="0" algn="just" rtl="0">
              <a:spcBef>
                <a:spcPts val="0"/>
              </a:spcBef>
              <a:spcAft>
                <a:spcPts val="0"/>
              </a:spcAft>
              <a:buNone/>
            </a:pPr>
            <a:endParaRPr sz="3600" dirty="0">
              <a:solidFill>
                <a:schemeClr val="dk1"/>
              </a:solidFill>
            </a:endParaRPr>
          </a:p>
        </p:txBody>
      </p:sp>
      <p:sp>
        <p:nvSpPr>
          <p:cNvPr id="40" name="Google Shape;105;p1">
            <a:extLst>
              <a:ext uri="{FF2B5EF4-FFF2-40B4-BE49-F238E27FC236}">
                <a16:creationId xmlns:a16="http://schemas.microsoft.com/office/drawing/2014/main" id="{5BA7C855-8F6F-331A-2B04-06B54F79BEE4}"/>
              </a:ext>
            </a:extLst>
          </p:cNvPr>
          <p:cNvSpPr txBox="1"/>
          <p:nvPr/>
        </p:nvSpPr>
        <p:spPr>
          <a:xfrm>
            <a:off x="1608109" y="25453715"/>
            <a:ext cx="17139300" cy="58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2600" b="1" dirty="0">
                <a:solidFill>
                  <a:schemeClr val="dk1"/>
                </a:solidFill>
              </a:rPr>
              <a:t>Table 1. </a:t>
            </a:r>
            <a:r>
              <a:rPr lang="en-US" sz="2600" dirty="0">
                <a:solidFill>
                  <a:schemeClr val="dk1"/>
                </a:solidFill>
              </a:rPr>
              <a:t>Examples of Lexical Differences and Their Influencing Factors</a:t>
            </a:r>
            <a:endParaRPr sz="6551"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4FDD9B14-D35B-864D-1523-2376F02D2F20}"/>
              </a:ext>
            </a:extLst>
          </p:cNvPr>
          <p:cNvPicPr>
            <a:picLocks noChangeAspect="1"/>
          </p:cNvPicPr>
          <p:nvPr/>
        </p:nvPicPr>
        <p:blipFill>
          <a:blip r:embed="rId4"/>
          <a:srcRect l="59755" t="21748" r="12293" b="28286"/>
          <a:stretch>
            <a:fillRect/>
          </a:stretch>
        </p:blipFill>
        <p:spPr>
          <a:xfrm>
            <a:off x="4328112" y="-24669"/>
            <a:ext cx="2021888" cy="2032994"/>
          </a:xfrm>
          <a:prstGeom prst="rect">
            <a:avLst/>
          </a:prstGeom>
        </p:spPr>
      </p:pic>
      <p:sp>
        <p:nvSpPr>
          <p:cNvPr id="2" name="TextBox 1">
            <a:extLst>
              <a:ext uri="{FF2B5EF4-FFF2-40B4-BE49-F238E27FC236}">
                <a16:creationId xmlns:a16="http://schemas.microsoft.com/office/drawing/2014/main" id="{F4B22AFE-88CE-D06A-3B81-BFE2586175A5}"/>
              </a:ext>
            </a:extLst>
          </p:cNvPr>
          <p:cNvSpPr txBox="1"/>
          <p:nvPr/>
        </p:nvSpPr>
        <p:spPr>
          <a:xfrm>
            <a:off x="6789880" y="720238"/>
            <a:ext cx="7816563" cy="707886"/>
          </a:xfrm>
          <a:prstGeom prst="rect">
            <a:avLst/>
          </a:prstGeom>
          <a:noFill/>
        </p:spPr>
        <p:txBody>
          <a:bodyPr wrap="none" rtlCol="0">
            <a:spAutoFit/>
          </a:bodyPr>
          <a:lstStyle/>
          <a:p>
            <a:pPr algn="ctr"/>
            <a:r>
              <a:rPr lang="en-US" sz="4000" b="1" dirty="0">
                <a:solidFill>
                  <a:schemeClr val="bg1"/>
                </a:solidFill>
              </a:rPr>
              <a:t>INSERT YOUR PAPER ID HERE</a:t>
            </a:r>
          </a:p>
        </p:txBody>
      </p:sp>
    </p:spTree>
    <p:extLst>
      <p:ext uri="{BB962C8B-B14F-4D97-AF65-F5344CB8AC3E}">
        <p14:creationId xmlns:p14="http://schemas.microsoft.com/office/powerpoint/2010/main" val="397331394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430</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ONN CHIU CHUEN</dc:creator>
  <cp:lastModifiedBy>MUHAMMAD NIDZHOM BIN ZAINOL ABIDIN</cp:lastModifiedBy>
  <cp:revision>8</cp:revision>
  <dcterms:created xsi:type="dcterms:W3CDTF">2023-05-11T01:21:40Z</dcterms:created>
  <dcterms:modified xsi:type="dcterms:W3CDTF">2026-04-24T03:01:53Z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0x010100C38103A3C7AEE84C8B10D3425E2C067A</vt:lpwstr>
  </property>
</Properties>
</file>